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51B90-269F-4217-8D28-7C927C1647D2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F7D09-16E6-47A6-AD6F-0D77B353A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Розовый куст, на котором расцвела роза, рос в небольшом полукруглом цветнике перед деревенским домом. Цветник был запущен;</a:t>
            </a:r>
            <a:r>
              <a:rPr lang="ru-RU" baseline="0" dirty="0" smtClean="0"/>
              <a:t> сорные травы густо разрослись по старым, вросшим в землю клумбам…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 внизу,</a:t>
            </a:r>
            <a:r>
              <a:rPr lang="ru-RU" baseline="0" dirty="0" smtClean="0"/>
              <a:t> между корнями куста, на сырой земле, как будто прилипнув к ней плоским брюхом сидела довольно жирная старая жаба…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… в цветник в последний раз зашёл маленький мальчик… Он садился на корточки перед толстым, окружённым мохнатыми беловатыми листьями стеблем коровяка, который был втрое выше его, и подолгу</a:t>
            </a:r>
            <a:r>
              <a:rPr lang="ru-RU" baseline="0" dirty="0" smtClean="0"/>
              <a:t> смотрел, как муравьиный народ бегает вверх…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Темно-зелёная гладкая кора</a:t>
            </a:r>
            <a:r>
              <a:rPr lang="ru-RU" baseline="0" dirty="0" smtClean="0"/>
              <a:t> розового куста была вся усажена острыми крепкими шипами. Жаба переколола все лапы и брюхо и, окровавленная, свалилась на землю….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Сестра вложила стебелёк ему в руку и помогла подвинуть её к лицу. Он вдыхал в себя неясный запах и, счастливо улыбаясь, прошептал: «Ах, как хорошо…» Потом его личико сделалось</a:t>
            </a:r>
            <a:r>
              <a:rPr lang="ru-RU" baseline="0" dirty="0" smtClean="0"/>
              <a:t> серьёзным и неподвижным, и он замолчал…навсегда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Её поставили в отдельном бокале у маленького</a:t>
            </a:r>
            <a:r>
              <a:rPr lang="ru-RU" baseline="0" dirty="0" smtClean="0"/>
              <a:t> гробика.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Её положили в толстую</a:t>
            </a:r>
            <a:r>
              <a:rPr lang="ru-RU" baseline="0" dirty="0" smtClean="0"/>
              <a:t> старую книгу и высушили….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7D09-16E6-47A6-AD6F-0D77B353A4C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C900A-D79E-480A-ABB0-AB8D25FFCDA8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45B26-CB83-4A38-998F-74E9EFFCC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Иллюстрация </a:t>
            </a:r>
            <a:r>
              <a:rPr lang="ru-RU" dirty="0" smtClean="0"/>
              <a:t>материала как дидактическое средство обучения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err="1" smtClean="0">
                <a:solidFill>
                  <a:schemeClr val="tx1"/>
                </a:solidFill>
              </a:rPr>
              <a:t>Кожуховская</a:t>
            </a:r>
            <a:r>
              <a:rPr lang="ru-RU" sz="2400" dirty="0" smtClean="0">
                <a:solidFill>
                  <a:schemeClr val="tx1"/>
                </a:solidFill>
              </a:rPr>
              <a:t> Наталья Петровна,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МБОУ «Балахтинская СШ№1 им.Героя Советского Союза Ф.Л.Каткова»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835292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/>
          </a:bodyPr>
          <a:lstStyle/>
          <a:p>
            <a:r>
              <a:rPr lang="ru-RU" i="1" u="sng" dirty="0" smtClean="0"/>
              <a:t>2 Группа </a:t>
            </a:r>
            <a:r>
              <a:rPr lang="ru-RU" i="1" u="sng" dirty="0"/>
              <a:t>читательских умений:</a:t>
            </a:r>
            <a:r>
              <a:rPr lang="ru-RU" dirty="0"/>
              <a:t> интегрировать и интерпретировать информацию из текста.</a:t>
            </a:r>
          </a:p>
          <a:p>
            <a:r>
              <a:rPr lang="ru-RU" i="1" u="sng" dirty="0"/>
              <a:t>Читательское умение:</a:t>
            </a:r>
            <a:r>
              <a:rPr lang="ru-RU" dirty="0"/>
              <a:t> 2.5. Соотносить визуальное изображение с вербальным текстом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2.1</a:t>
            </a:r>
            <a:r>
              <a:rPr lang="ru-RU" dirty="0"/>
              <a:t>. понимать </a:t>
            </a:r>
            <a:r>
              <a:rPr lang="ru-RU" dirty="0" err="1"/>
              <a:t>фактологическую</a:t>
            </a:r>
            <a:r>
              <a:rPr lang="ru-RU" dirty="0"/>
              <a:t> информацию (сюжет, последовательность событий).</a:t>
            </a:r>
          </a:p>
          <a:p>
            <a:r>
              <a:rPr lang="ru-RU" dirty="0"/>
              <a:t>2.6. Формулировать выводы на основе обобщения отдельных частей текста.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«Иллюстрирование текста схемами»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/>
              <a:t>Дорога туда…</a:t>
            </a:r>
            <a:endParaRPr lang="ru-RU" dirty="0"/>
          </a:p>
          <a:p>
            <a:pPr>
              <a:buNone/>
            </a:pPr>
            <a:r>
              <a:rPr lang="ru-RU" dirty="0" smtClean="0"/>
              <a:t>         Солнце </a:t>
            </a:r>
            <a:r>
              <a:rPr lang="ru-RU" dirty="0"/>
              <a:t>разогрело Мировой океан. Вода, которая испаряется с поверхности Мирового </a:t>
            </a:r>
            <a:r>
              <a:rPr lang="ru-RU" dirty="0" smtClean="0"/>
              <a:t>океана, уносится </a:t>
            </a:r>
            <a:r>
              <a:rPr lang="ru-RU" dirty="0"/>
              <a:t>в атмосферу в виде водяного пара. В высоких холодных краях атмосферы водяной пар превращается в мелкие капельки воды. Из них образуются облака.  Ветры, прихватив с собой облака и тучи, несут их в разные районы Земли. По дороге  больше половины туч прольются над океанами, но достанется и суше: где-то пройдёт дождь, где-то выпадет снег. Так круговорот воды поит земную сушу.</a:t>
            </a:r>
          </a:p>
          <a:p>
            <a:pPr>
              <a:buNone/>
            </a:pPr>
            <a:r>
              <a:rPr lang="ru-RU" b="1" dirty="0"/>
              <a:t>Дорога обратно…</a:t>
            </a:r>
            <a:endParaRPr lang="ru-RU" dirty="0"/>
          </a:p>
          <a:p>
            <a:pPr>
              <a:buNone/>
            </a:pPr>
            <a:r>
              <a:rPr lang="ru-RU" dirty="0" smtClean="0"/>
              <a:t>         Дальнейший </a:t>
            </a:r>
            <a:r>
              <a:rPr lang="ru-RU" dirty="0"/>
              <a:t>путь капелек воды, оказывается, не менее интересен.</a:t>
            </a:r>
          </a:p>
          <a:p>
            <a:pPr>
              <a:buNone/>
            </a:pPr>
            <a:r>
              <a:rPr lang="ru-RU" dirty="0" smtClean="0"/>
              <a:t>          Капельки </a:t>
            </a:r>
            <a:r>
              <a:rPr lang="ru-RU" dirty="0"/>
              <a:t>воды могут упасть в русло ручья и вместе с его водами попадут  в реку, затем в море, и наконец, в океан.</a:t>
            </a:r>
          </a:p>
          <a:p>
            <a:pPr>
              <a:buNone/>
            </a:pPr>
            <a:r>
              <a:rPr lang="ru-RU" dirty="0" smtClean="0"/>
              <a:t>         Но </a:t>
            </a:r>
            <a:r>
              <a:rPr lang="ru-RU" dirty="0"/>
              <a:t>бывает и так. Прошёл дождь, капли воды упали на Землю и сразу стали растворять различные вещества, которыми полна земная суша. Если вода окажется недалеко от корня растения, он втянет её в себя, по стеблю вода дойдёт до листьев и до плодов. Растение отберёт из воды все необходимые вещества. Дальше вода испарится через листья, и водяной пар снова окажется в воздухе. Газообразная вода охладится, превратится в жидкую воду и каплями  дождя выпадет на землю, чтобы повторить круг.</a:t>
            </a:r>
          </a:p>
          <a:p>
            <a:pPr>
              <a:buNone/>
            </a:pPr>
            <a:r>
              <a:rPr lang="ru-RU" i="1" u="sng" dirty="0"/>
              <a:t>Задание к тексту</a:t>
            </a:r>
            <a:r>
              <a:rPr lang="ru-RU" dirty="0"/>
              <a:t>: Представь, что ты иллюстратор книги «Круговорот воды в природе». Нарисуй схему маршрута воды.</a:t>
            </a:r>
          </a:p>
          <a:p>
            <a:pPr>
              <a:buNone/>
            </a:pPr>
            <a:r>
              <a:rPr lang="ru-RU" dirty="0"/>
              <a:t>1.Прочитай определение понятий, подчеркни основные признаки  понятий  карандашом.</a:t>
            </a:r>
          </a:p>
          <a:p>
            <a:pPr>
              <a:buNone/>
            </a:pPr>
            <a:r>
              <a:rPr lang="ru-RU" dirty="0"/>
              <a:t>2.Представь понятие  круговорот отдельными словами, условными знаками, </a:t>
            </a:r>
            <a:r>
              <a:rPr lang="ru-RU" dirty="0" smtClean="0"/>
              <a:t>стрелками, схематическим </a:t>
            </a:r>
            <a:r>
              <a:rPr lang="ru-RU" dirty="0"/>
              <a:t>рисунком, т.е схемой.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03848" y="4797152"/>
            <a:ext cx="3240360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Мировой океан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923928" y="2420888"/>
            <a:ext cx="0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4788024" y="2492896"/>
            <a:ext cx="72008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580112" y="2420888"/>
            <a:ext cx="72008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Выноска-облако 12"/>
          <p:cNvSpPr/>
          <p:nvPr/>
        </p:nvSpPr>
        <p:spPr>
          <a:xfrm>
            <a:off x="3275856" y="1268760"/>
            <a:ext cx="3528392" cy="11521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755576" y="16288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1259632" y="2492896"/>
            <a:ext cx="2016224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547664" y="2420888"/>
            <a:ext cx="2016224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объединение 18"/>
          <p:cNvSpPr/>
          <p:nvPr/>
        </p:nvSpPr>
        <p:spPr>
          <a:xfrm>
            <a:off x="4067944" y="2780928"/>
            <a:ext cx="288032" cy="14401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объединение 19"/>
          <p:cNvSpPr/>
          <p:nvPr/>
        </p:nvSpPr>
        <p:spPr>
          <a:xfrm>
            <a:off x="4932040" y="2780928"/>
            <a:ext cx="288032" cy="14401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объединение 21"/>
          <p:cNvSpPr/>
          <p:nvPr/>
        </p:nvSpPr>
        <p:spPr>
          <a:xfrm>
            <a:off x="5724128" y="2780928"/>
            <a:ext cx="360040" cy="14401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Прочитай текст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Что </a:t>
            </a:r>
            <a:r>
              <a:rPr lang="ru-RU" b="1" dirty="0"/>
              <a:t>такое снег?</a:t>
            </a:r>
            <a:endParaRPr lang="ru-RU" dirty="0"/>
          </a:p>
          <a:p>
            <a:r>
              <a:rPr lang="ru-RU" dirty="0"/>
              <a:t>  Часто говорят, что снежинка – это замерзшая капелька воды. Но это неверно. Такая капелька в форме комочка непрозрачного льда называется градом. Снег же рождается иначе. Невидимые водяные </a:t>
            </a:r>
            <a:r>
              <a:rPr lang="ru-RU" b="1" dirty="0"/>
              <a:t>пары</a:t>
            </a:r>
            <a:r>
              <a:rPr lang="ru-RU" dirty="0"/>
              <a:t> </a:t>
            </a:r>
            <a:r>
              <a:rPr lang="ru-RU" b="1" dirty="0"/>
              <a:t>поднимаются</a:t>
            </a:r>
            <a:r>
              <a:rPr lang="ru-RU" dirty="0"/>
              <a:t> высоко в небо, где царит сильный </a:t>
            </a:r>
            <a:r>
              <a:rPr lang="ru-RU" b="1" dirty="0"/>
              <a:t>холод.</a:t>
            </a:r>
            <a:r>
              <a:rPr lang="ru-RU" dirty="0"/>
              <a:t> Там пары </a:t>
            </a:r>
            <a:r>
              <a:rPr lang="ru-RU" b="1" dirty="0"/>
              <a:t>превращаются</a:t>
            </a:r>
            <a:r>
              <a:rPr lang="ru-RU" dirty="0"/>
              <a:t> в крохотные </a:t>
            </a:r>
            <a:r>
              <a:rPr lang="ru-RU" b="1" dirty="0"/>
              <a:t>кристаллики льда</a:t>
            </a:r>
            <a:r>
              <a:rPr lang="ru-RU" dirty="0"/>
              <a:t>. Льдинки </a:t>
            </a:r>
            <a:r>
              <a:rPr lang="ru-RU" b="1" dirty="0"/>
              <a:t>растут,</a:t>
            </a:r>
            <a:r>
              <a:rPr lang="ru-RU" dirty="0"/>
              <a:t> </a:t>
            </a:r>
            <a:r>
              <a:rPr lang="ru-RU" b="1" dirty="0"/>
              <a:t>увеличиваются их лучики</a:t>
            </a:r>
            <a:r>
              <a:rPr lang="ru-RU" dirty="0"/>
              <a:t>.  Постепенно они превращаются в красивые </a:t>
            </a:r>
            <a:r>
              <a:rPr lang="ru-RU" b="1" dirty="0"/>
              <a:t>снежинки,</a:t>
            </a:r>
            <a:r>
              <a:rPr lang="ru-RU" dirty="0"/>
              <a:t> становятся достаточно </a:t>
            </a:r>
            <a:r>
              <a:rPr lang="ru-RU" b="1" dirty="0"/>
              <a:t>тяжелыми</a:t>
            </a:r>
            <a:r>
              <a:rPr lang="ru-RU" dirty="0"/>
              <a:t> и </a:t>
            </a:r>
            <a:r>
              <a:rPr lang="ru-RU" b="1" dirty="0"/>
              <a:t>падают</a:t>
            </a:r>
            <a:r>
              <a:rPr lang="ru-RU" dirty="0"/>
              <a:t> вниз. В том числе и на вашу варежку. Но сколько бы вы не ловили самых разных снежинок, у каждой из них будет ровно шесть лучиков. От вашего дыхания снежинки тают и превращаются в мельчайшие капельки воды. Это доказывает, что снежинки – вода в твёрдом состоянии. Вы когда-нибудь задумывались, почему в морозный день снег скрипит у вас под ногами? Это ломаются хрупкие лучики миллиардов</a:t>
            </a:r>
          </a:p>
          <a:p>
            <a:r>
              <a:rPr lang="ru-RU" b="1" dirty="0"/>
              <a:t>1 группа рисует 4 правильные снежинки. </a:t>
            </a:r>
            <a:endParaRPr lang="ru-RU" dirty="0"/>
          </a:p>
          <a:p>
            <a:r>
              <a:rPr lang="ru-RU" b="1" dirty="0"/>
              <a:t>2 группа рисует схему образования снежинки. </a:t>
            </a:r>
            <a:endParaRPr lang="ru-RU" dirty="0"/>
          </a:p>
          <a:p>
            <a:r>
              <a:rPr lang="ru-RU" b="1" dirty="0"/>
              <a:t>1. Выделить ключевые слова для составления схемы.</a:t>
            </a:r>
            <a:endParaRPr lang="ru-RU" dirty="0"/>
          </a:p>
          <a:p>
            <a:r>
              <a:rPr lang="ru-RU" b="1" dirty="0"/>
              <a:t>2.Определите последовательность образования снежинки.</a:t>
            </a:r>
            <a:endParaRPr lang="ru-RU" dirty="0"/>
          </a:p>
          <a:p>
            <a:r>
              <a:rPr lang="ru-RU" b="1" dirty="0"/>
              <a:t>3. Придумайте обозначения, составьте схему</a:t>
            </a:r>
            <a:r>
              <a:rPr lang="ru-RU" dirty="0"/>
              <a:t> 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dirty="0" smtClean="0"/>
              <a:t>Приёмы работы с иллюстративным материалом  позволяют  сформировать умение:</a:t>
            </a:r>
          </a:p>
          <a:p>
            <a:r>
              <a:rPr lang="ru-RU" dirty="0" smtClean="0"/>
              <a:t> выделять </a:t>
            </a:r>
            <a:r>
              <a:rPr lang="ru-RU" dirty="0" smtClean="0"/>
              <a:t>детали, ключевые слова </a:t>
            </a:r>
            <a:r>
              <a:rPr lang="ru-RU" dirty="0" smtClean="0"/>
              <a:t>в тексте;</a:t>
            </a:r>
          </a:p>
          <a:p>
            <a:r>
              <a:rPr lang="ru-RU" dirty="0"/>
              <a:t>в</a:t>
            </a:r>
            <a:r>
              <a:rPr lang="ru-RU" dirty="0" smtClean="0"/>
              <a:t>ыполнять анализ содержания </a:t>
            </a:r>
            <a:r>
              <a:rPr lang="ru-RU" dirty="0" smtClean="0"/>
              <a:t>текста</a:t>
            </a:r>
            <a:r>
              <a:rPr lang="ru-RU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Приёмы работы с иллюстративным материалом на уроке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«Создание диафильма»</a:t>
            </a:r>
          </a:p>
          <a:p>
            <a:r>
              <a:rPr lang="ru-RU" dirty="0" smtClean="0"/>
              <a:t> Описание: данный </a:t>
            </a:r>
            <a:r>
              <a:rPr lang="ru-RU" dirty="0"/>
              <a:t>приём используется на </a:t>
            </a:r>
            <a:r>
              <a:rPr lang="ru-RU" b="1" dirty="0"/>
              <a:t>заключительном </a:t>
            </a:r>
            <a:r>
              <a:rPr lang="ru-RU" dirty="0"/>
              <a:t>этапе работы над художественным произведением. </a:t>
            </a:r>
            <a:r>
              <a:rPr lang="ru-RU" b="1" dirty="0"/>
              <a:t>После прочтения</a:t>
            </a:r>
            <a:r>
              <a:rPr lang="ru-RU" dirty="0"/>
              <a:t> художественного произведения вместе с обучающимися </a:t>
            </a:r>
            <a:r>
              <a:rPr lang="ru-RU" b="1" dirty="0"/>
              <a:t>делим</a:t>
            </a:r>
            <a:r>
              <a:rPr lang="ru-RU" dirty="0"/>
              <a:t> текст на эпизоды. Каждый ученик </a:t>
            </a:r>
            <a:r>
              <a:rPr lang="ru-RU" b="1" dirty="0"/>
              <a:t>читает</a:t>
            </a:r>
            <a:r>
              <a:rPr lang="ru-RU" dirty="0"/>
              <a:t> эпизод, </a:t>
            </a:r>
            <a:r>
              <a:rPr lang="ru-RU" b="1" dirty="0"/>
              <a:t>выделяет ключевые моменты и слова. </a:t>
            </a:r>
            <a:r>
              <a:rPr lang="ru-RU" dirty="0"/>
              <a:t>После чего рисует иллюстрацию к данному эпизоду. Таким образом, к каждому эпизоду текста создаётся рисунок. Этот этап работы называется </a:t>
            </a:r>
            <a:r>
              <a:rPr lang="ru-RU" dirty="0" err="1"/>
              <a:t>раскадровка</a:t>
            </a:r>
            <a:r>
              <a:rPr lang="ru-RU" dirty="0"/>
              <a:t>, т.е. последовательное изображение событий в рисунках. После того, как дети нарисовали иллюстрации, идет следующий этап работы: создание диафильма. Листы с рисунками склеиваются по порядку (и сворачиваются как плёнка) или сканируются и  составляется презентация. На следующих уроках организуется работа с диафильмом.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Задание:составить</a:t>
            </a:r>
            <a:r>
              <a:rPr lang="ru-RU" dirty="0" smtClean="0"/>
              <a:t> диафильм к произведению </a:t>
            </a:r>
            <a:r>
              <a:rPr lang="ru-RU" dirty="0" smtClean="0"/>
              <a:t>В.М.Гаршина </a:t>
            </a:r>
            <a:r>
              <a:rPr lang="ru-RU" dirty="0" smtClean="0"/>
              <a:t>«Сказка о жабе и розе»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Алгоритм работы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Разделите текст на эпизоды.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Выберите эпизод для иллюстрации.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Перечитайте  эпизод.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Выделите ключевые слова (определите, что вы будете изображать на рисунке).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Выполните рисунок.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Подпишите рисунок словами из текста.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Вот </a:t>
            </a:r>
            <a:r>
              <a:rPr lang="ru-RU" dirty="0" smtClean="0"/>
              <a:t>что у нас получилось…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064896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964488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770485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8208912" cy="5577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548680"/>
            <a:ext cx="896448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923</Words>
  <Application>Microsoft Office PowerPoint</Application>
  <PresentationFormat>Экран (4:3)</PresentationFormat>
  <Paragraphs>58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Иллюстрация материала как дидактическое средство обучения</vt:lpstr>
      <vt:lpstr>Приёмы работы с иллюстративным материалом на уроке</vt:lpstr>
      <vt:lpstr>Задание:составить диафильм к произведению В.М.Гаршина «Сказка о жабе и розе»</vt:lpstr>
      <vt:lpstr>Вот что у нас получилось…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«Иллюстрирование текста схемами»</vt:lpstr>
      <vt:lpstr>Слайд 13</vt:lpstr>
      <vt:lpstr>Прочитай текст</vt:lpstr>
      <vt:lpstr>Заключение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Иллюстрирование материала как дидактическое средство обучения</dc:title>
  <dc:creator>метод</dc:creator>
  <cp:lastModifiedBy>метод</cp:lastModifiedBy>
  <cp:revision>35</cp:revision>
  <dcterms:created xsi:type="dcterms:W3CDTF">2020-12-10T07:12:51Z</dcterms:created>
  <dcterms:modified xsi:type="dcterms:W3CDTF">2020-12-11T05:18:55Z</dcterms:modified>
</cp:coreProperties>
</file>